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3" r:id="rId2"/>
    <p:sldId id="265" r:id="rId3"/>
    <p:sldId id="266" r:id="rId4"/>
    <p:sldId id="267" r:id="rId5"/>
    <p:sldId id="269" r:id="rId6"/>
    <p:sldId id="257" r:id="rId7"/>
    <p:sldId id="258" r:id="rId8"/>
    <p:sldId id="259" r:id="rId9"/>
    <p:sldId id="260" r:id="rId10"/>
    <p:sldId id="271" r:id="rId11"/>
    <p:sldId id="272" r:id="rId12"/>
    <p:sldId id="273" r:id="rId13"/>
    <p:sldId id="261" r:id="rId14"/>
    <p:sldId id="262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9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5473B5-CB46-419A-AA53-D81F968286B9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877F23-6A03-4B4C-AD61-F188EEE81A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0958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in this graph: </a:t>
            </a:r>
          </a:p>
          <a:p>
            <a:r>
              <a:rPr lang="en-US" dirty="0"/>
              <a:t>Here, each dot represents a value of transcriptional variation for each of the 6000 pa genes we mapped our dataset to, and it is plotted as a function of the average reads per gene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Yet most genes show a low variation below the average </a:t>
            </a:r>
            <a:r>
              <a:rPr lang="en-US" dirty="0" err="1"/>
              <a:t>bcv</a:t>
            </a:r>
            <a:r>
              <a:rPr lang="en-US" dirty="0"/>
              <a:t> of 0.265 which accounts for over 60 % of the genes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 highly variable genes we set a threshold at 0.6 and a minimum expression threshold at 3 log2 CPM (8 counts </a:t>
            </a:r>
            <a:r>
              <a:rPr lang="en-US"/>
              <a:t>per million) </a:t>
            </a:r>
            <a:r>
              <a:rPr lang="en-US" dirty="0"/>
              <a:t>in order to make sure not to include any technical noise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First question we addressed to this dataset, are there any trends in general among the gene functions that favor a higher or lower expression variability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u="sng" dirty="0"/>
              <a:t>6:01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60E82-73F5-DD4C-A8EB-D6E167B82A3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628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analyzed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promoter</a:t>
            </a:r>
            <a:r>
              <a:rPr lang="de-DE" dirty="0"/>
              <a:t> </a:t>
            </a:r>
            <a:r>
              <a:rPr lang="de-DE" dirty="0" err="1"/>
              <a:t>activity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flow</a:t>
            </a:r>
            <a:r>
              <a:rPr lang="de-DE" dirty="0"/>
              <a:t> </a:t>
            </a:r>
            <a:r>
              <a:rPr lang="de-DE" dirty="0" err="1"/>
              <a:t>cytometry</a:t>
            </a:r>
            <a:r>
              <a:rPr lang="de-DE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signal</a:t>
            </a:r>
            <a:r>
              <a:rPr lang="de-DE" dirty="0"/>
              <a:t> </a:t>
            </a:r>
            <a:r>
              <a:rPr lang="de-DE" dirty="0" err="1"/>
              <a:t>intensity</a:t>
            </a:r>
            <a:r>
              <a:rPr lang="de-DE" dirty="0"/>
              <a:t> </a:t>
            </a:r>
            <a:r>
              <a:rPr lang="de-DE" dirty="0" err="1"/>
              <a:t>distribution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sample </a:t>
            </a:r>
            <a:r>
              <a:rPr lang="de-DE" dirty="0" err="1"/>
              <a:t>representing</a:t>
            </a:r>
            <a:r>
              <a:rPr lang="de-DE" dirty="0"/>
              <a:t> a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plotted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(</a:t>
            </a:r>
            <a:r>
              <a:rPr lang="de-DE" dirty="0" err="1"/>
              <a:t>medians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indicated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a </a:t>
            </a:r>
            <a:r>
              <a:rPr lang="de-DE" dirty="0" err="1"/>
              <a:t>vertical</a:t>
            </a:r>
            <a:r>
              <a:rPr lang="de-DE" dirty="0"/>
              <a:t> </a:t>
            </a:r>
            <a:r>
              <a:rPr lang="de-DE" dirty="0" err="1"/>
              <a:t>line</a:t>
            </a:r>
            <a:r>
              <a:rPr lang="de-DE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glpR</a:t>
            </a:r>
            <a:r>
              <a:rPr lang="de-DE" dirty="0"/>
              <a:t> </a:t>
            </a:r>
            <a:r>
              <a:rPr lang="de-DE" dirty="0" err="1"/>
              <a:t>promoter</a:t>
            </a:r>
            <a:r>
              <a:rPr lang="de-DE" dirty="0"/>
              <a:t>: </a:t>
            </a:r>
            <a:r>
              <a:rPr lang="de-DE" dirty="0" err="1"/>
              <a:t>stable</a:t>
            </a:r>
            <a:r>
              <a:rPr lang="de-DE" dirty="0"/>
              <a:t> </a:t>
            </a:r>
            <a:r>
              <a:rPr lang="de-DE" dirty="0" err="1"/>
              <a:t>signal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glpKF</a:t>
            </a:r>
            <a:r>
              <a:rPr lang="de-DE" dirty="0"/>
              <a:t>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share</a:t>
            </a:r>
            <a:r>
              <a:rPr lang="de-DE" dirty="0"/>
              <a:t> a </a:t>
            </a:r>
            <a:r>
              <a:rPr lang="de-DE" dirty="0" err="1"/>
              <a:t>promoter</a:t>
            </a:r>
            <a:r>
              <a:rPr lang="de-DE" dirty="0"/>
              <a:t>: </a:t>
            </a:r>
            <a:r>
              <a:rPr lang="de-DE" dirty="0" err="1"/>
              <a:t>signal</a:t>
            </a:r>
            <a:r>
              <a:rPr lang="de-DE" dirty="0"/>
              <a:t> </a:t>
            </a:r>
            <a:r>
              <a:rPr lang="de-DE" dirty="0" err="1"/>
              <a:t>slightly</a:t>
            </a:r>
            <a:r>
              <a:rPr lang="de-DE" dirty="0"/>
              <a:t> </a:t>
            </a:r>
            <a:r>
              <a:rPr lang="de-DE" dirty="0" err="1"/>
              <a:t>shifted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replicates</a:t>
            </a:r>
            <a:r>
              <a:rPr lang="de-DE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glpD</a:t>
            </a:r>
            <a:r>
              <a:rPr lang="de-DE" dirty="0"/>
              <a:t>: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shifted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different </a:t>
            </a:r>
            <a:r>
              <a:rPr lang="de-DE" dirty="0" err="1"/>
              <a:t>replicates</a:t>
            </a:r>
            <a:r>
              <a:rPr lang="de-DE" dirty="0"/>
              <a:t>, 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though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distribution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replicates</a:t>
            </a:r>
            <a:r>
              <a:rPr lang="de-DE" dirty="0"/>
              <a:t> </a:t>
            </a:r>
            <a:r>
              <a:rPr lang="de-DE" dirty="0" err="1"/>
              <a:t>looks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similar</a:t>
            </a:r>
            <a:r>
              <a:rPr lang="de-DE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replicates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distribution</a:t>
            </a:r>
            <a:r>
              <a:rPr lang="de-DE" dirty="0"/>
              <a:t> 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looks</a:t>
            </a:r>
            <a:r>
              <a:rPr lang="de-DE" dirty="0"/>
              <a:t> a </a:t>
            </a:r>
            <a:r>
              <a:rPr lang="de-DE" dirty="0" err="1"/>
              <a:t>bit</a:t>
            </a:r>
            <a:r>
              <a:rPr lang="de-DE" dirty="0"/>
              <a:t> wider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This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perfectly</a:t>
            </a:r>
            <a:r>
              <a:rPr lang="de-DE" dirty="0"/>
              <a:t> </a:t>
            </a:r>
            <a:r>
              <a:rPr lang="de-DE" dirty="0" err="1"/>
              <a:t>reflects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variable </a:t>
            </a:r>
            <a:r>
              <a:rPr lang="de-DE" dirty="0" err="1"/>
              <a:t>bimodal</a:t>
            </a:r>
            <a:r>
              <a:rPr lang="de-DE" dirty="0"/>
              <a:t> </a:t>
            </a:r>
            <a:r>
              <a:rPr lang="de-DE" dirty="0" err="1"/>
              <a:t>distribution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transcriptome</a:t>
            </a:r>
            <a:r>
              <a:rPr lang="de-DE" dirty="0"/>
              <a:t> </a:t>
            </a:r>
            <a:r>
              <a:rPr lang="de-DE" dirty="0" err="1"/>
              <a:t>dataset</a:t>
            </a: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b="1" u="sng" dirty="0"/>
              <a:t>12:00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60E82-73F5-DD4C-A8EB-D6E167B82A3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9807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this end: we need a closer look on what is known on the regulation of glycerol metabolism….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Explain!...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expression of </a:t>
            </a:r>
            <a:r>
              <a:rPr lang="en-US" dirty="0" err="1"/>
              <a:t>glpD</a:t>
            </a:r>
            <a:r>
              <a:rPr lang="en-US" dirty="0"/>
              <a:t> and </a:t>
            </a:r>
            <a:r>
              <a:rPr lang="en-US" dirty="0" err="1"/>
              <a:t>glpKF</a:t>
            </a:r>
            <a:r>
              <a:rPr lang="en-US" dirty="0"/>
              <a:t> are both negatively controlled at the same time via </a:t>
            </a:r>
            <a:r>
              <a:rPr lang="en-US" dirty="0" err="1"/>
              <a:t>GlpR</a:t>
            </a:r>
            <a:r>
              <a:rPr lang="en-US" dirty="0"/>
              <a:t>, the regulon repressor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Default state of the operon is OFF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order to lift the repression, there needs to be an inactivation of the repressor by G3P, which can be metabolized from glycerol, however this only works if the </a:t>
            </a:r>
            <a:r>
              <a:rPr lang="en-US" dirty="0" err="1"/>
              <a:t>GlpR</a:t>
            </a:r>
            <a:r>
              <a:rPr lang="en-US" dirty="0"/>
              <a:t> repressor is stochastically lifted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stochastic regulation of </a:t>
            </a:r>
            <a:r>
              <a:rPr lang="en-US" dirty="0" err="1"/>
              <a:t>GlpR</a:t>
            </a:r>
            <a:r>
              <a:rPr lang="en-US" dirty="0"/>
              <a:t> repression was </a:t>
            </a:r>
            <a:r>
              <a:rPr lang="en-US" dirty="0" err="1"/>
              <a:t>analysed</a:t>
            </a:r>
            <a:r>
              <a:rPr lang="en-US" dirty="0"/>
              <a:t> in P. putida: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this study, the authors showed that this repression leads to a time dependent bimodal switch of metabolically active and inactive bacteria, resulting in a bimodal distribution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repression of the regulon could only be overcome randomly when G3P is available at the same time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Thus </a:t>
            </a:r>
            <a:r>
              <a:rPr lang="en-US" dirty="0" err="1"/>
              <a:t>GlpR</a:t>
            </a:r>
            <a:r>
              <a:rPr lang="en-US" dirty="0"/>
              <a:t> is inactivated which results in a positive feedback loop and therefore </a:t>
            </a:r>
            <a:r>
              <a:rPr lang="en-US" dirty="0" err="1"/>
              <a:t>derepression</a:t>
            </a:r>
            <a:r>
              <a:rPr lang="en-US" dirty="0"/>
              <a:t> and maximized </a:t>
            </a:r>
            <a:r>
              <a:rPr lang="en-US" dirty="0" err="1"/>
              <a:t>glpD</a:t>
            </a:r>
            <a:r>
              <a:rPr lang="en-US" dirty="0"/>
              <a:t> operon transcription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order to analyze this behavior on single cell level in P. aeruginosa, we performed time-lapse microscopy with the </a:t>
            </a:r>
            <a:r>
              <a:rPr lang="en-US" dirty="0" err="1"/>
              <a:t>glpD</a:t>
            </a:r>
            <a:r>
              <a:rPr lang="en-US" dirty="0"/>
              <a:t> promoter reporting strain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 u="sng" dirty="0"/>
              <a:t>15:31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360E82-73F5-DD4C-A8EB-D6E167B82A3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2735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0792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0265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8032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243B9-07C8-FC4A-8A29-F7681839F0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690" y="387409"/>
            <a:ext cx="10515600" cy="53427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 b="0" i="1">
                <a:solidFill>
                  <a:schemeClr val="bg1">
                    <a:lumMod val="50000"/>
                  </a:schemeClr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1pPr>
          </a:lstStyle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05DE49-DBCF-C743-BA72-0D612D0A9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1"/>
            <a:ext cx="10515600" cy="4246178"/>
          </a:xfrm>
        </p:spPr>
        <p:txBody>
          <a:bodyPr/>
          <a:lstStyle>
            <a:lvl1pPr marL="228600" indent="-228600">
              <a:buFont typeface="Systemschrift Normal"/>
              <a:buChar char="‣"/>
              <a:defRPr sz="2400">
                <a:latin typeface="Avenir Next" panose="00000070017B4443B200" pitchFamily="34" charset="0"/>
              </a:defRPr>
            </a:lvl1pPr>
            <a:lvl2pPr marL="685800" indent="-228600">
              <a:buFont typeface="Systemschrift Normal"/>
              <a:buChar char="‣"/>
              <a:defRPr sz="2400">
                <a:latin typeface="Avenir Next" panose="020B0503020202020204" pitchFamily="34" charset="0"/>
              </a:defRPr>
            </a:lvl2pPr>
            <a:lvl3pPr marL="1143000" indent="-228600">
              <a:buFont typeface="Systemschrift Normal"/>
              <a:buChar char="‣"/>
              <a:defRPr sz="2400">
                <a:latin typeface="Avenir Next" panose="004D0069007800650064" pitchFamily="34" charset="0"/>
              </a:defRPr>
            </a:lvl3pPr>
            <a:lvl4pPr marL="1600200" indent="-228600">
              <a:buFont typeface="Systemschrift Normal"/>
              <a:buChar char="‣"/>
              <a:defRPr sz="2400">
                <a:latin typeface="Avenir Next" panose="00000000000000006000" pitchFamily="34" charset="0"/>
              </a:defRPr>
            </a:lvl4pPr>
            <a:lvl5pPr marL="2057400" indent="-228600">
              <a:buFont typeface="Systemschrift Normal"/>
              <a:buChar char="‣"/>
              <a:defRPr sz="2400">
                <a:latin typeface="Avenir Next" panose="020B0503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5723C93-D968-4C4B-97D9-39EEA57F43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00090" y="6223460"/>
            <a:ext cx="2743200" cy="365125"/>
          </a:xfrm>
        </p:spPr>
        <p:txBody>
          <a:bodyPr/>
          <a:lstStyle>
            <a:lvl1pPr>
              <a:defRPr sz="1000"/>
            </a:lvl1pPr>
          </a:lstStyle>
          <a:p>
            <a:fld id="{CD53589D-46BB-7A43-B5A7-0AB5696ECDEE}" type="slidenum">
              <a:rPr lang="de-DE" smtClean="0"/>
              <a:pPr/>
              <a:t>‹Nr.›</a:t>
            </a:fld>
            <a:endParaRPr lang="de-DE" sz="100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F12C9280-8C50-D04E-BF1D-68DD0E574D9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670" y="876869"/>
            <a:ext cx="10536620" cy="620888"/>
          </a:xfrm>
        </p:spPr>
        <p:txBody>
          <a:bodyPr/>
          <a:lstStyle>
            <a:lvl1pPr>
              <a:buNone/>
              <a:defRPr sz="3600" b="0" i="0">
                <a:latin typeface="Avenir Next Medium" panose="E443020060000030BD3B" charset="0"/>
              </a:defRPr>
            </a:lvl1pPr>
          </a:lstStyle>
          <a:p>
            <a:pPr lvl="0"/>
            <a:r>
              <a:rPr lang="de-DE" dirty="0"/>
              <a:t>Untertitel</a:t>
            </a:r>
          </a:p>
        </p:txBody>
      </p:sp>
    </p:spTree>
    <p:extLst>
      <p:ext uri="{BB962C8B-B14F-4D97-AF65-F5344CB8AC3E}">
        <p14:creationId xmlns:p14="http://schemas.microsoft.com/office/powerpoint/2010/main" val="877745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5827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5273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7431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3715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880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74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7549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3296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025C2-21C0-42F6-B50A-BA90F43D77DD}" type="datetimeFigureOut">
              <a:rPr lang="de-DE" smtClean="0"/>
              <a:t>23.09.2021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8C9A0F-7982-4A45-822D-E9A6EFDACFB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8162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Transcriptional</a:t>
            </a:r>
            <a:r>
              <a:rPr lang="de-DE" dirty="0" smtClean="0"/>
              <a:t> </a:t>
            </a:r>
            <a:r>
              <a:rPr lang="de-DE" dirty="0" err="1" smtClean="0"/>
              <a:t>noise</a:t>
            </a:r>
            <a:r>
              <a:rPr lang="de-DE" dirty="0" smtClean="0"/>
              <a:t> of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i="1" dirty="0" err="1" smtClean="0"/>
              <a:t>glp</a:t>
            </a:r>
            <a:r>
              <a:rPr lang="de-DE" dirty="0" smtClean="0"/>
              <a:t> </a:t>
            </a:r>
            <a:r>
              <a:rPr lang="de-DE" dirty="0" err="1" smtClean="0"/>
              <a:t>operon</a:t>
            </a:r>
            <a:r>
              <a:rPr lang="de-DE" dirty="0" smtClean="0"/>
              <a:t> in </a:t>
            </a:r>
            <a:r>
              <a:rPr lang="de-DE" i="1" dirty="0" smtClean="0"/>
              <a:t>P. </a:t>
            </a:r>
            <a:r>
              <a:rPr lang="de-DE" i="1" dirty="0" err="1" smtClean="0"/>
              <a:t>aeruginosa</a:t>
            </a:r>
            <a:endParaRPr lang="de-DE" i="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Elisabeth Vatareck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4939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228600" y="228600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EXPERIMENT 2</a:t>
            </a:r>
            <a:endParaRPr lang="de-DE" b="1" dirty="0"/>
          </a:p>
        </p:txBody>
      </p:sp>
      <p:sp>
        <p:nvSpPr>
          <p:cNvPr id="3" name="Rechteck 2"/>
          <p:cNvSpPr/>
          <p:nvPr/>
        </p:nvSpPr>
        <p:spPr>
          <a:xfrm>
            <a:off x="228600" y="597932"/>
            <a:ext cx="72682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/>
              <a:t>glpD</a:t>
            </a:r>
            <a:r>
              <a:rPr lang="de-DE" dirty="0"/>
              <a:t> </a:t>
            </a:r>
            <a:r>
              <a:rPr lang="de-DE" dirty="0" err="1"/>
              <a:t>activity</a:t>
            </a:r>
            <a:r>
              <a:rPr lang="de-DE" dirty="0"/>
              <a:t> in LB and LB + </a:t>
            </a:r>
            <a:r>
              <a:rPr lang="de-DE" dirty="0" smtClean="0"/>
              <a:t>G3P: OD </a:t>
            </a:r>
            <a:r>
              <a:rPr lang="de-DE" dirty="0" err="1" smtClean="0"/>
              <a:t>values</a:t>
            </a:r>
            <a:r>
              <a:rPr lang="de-DE" dirty="0" smtClean="0"/>
              <a:t> at FACS </a:t>
            </a:r>
            <a:r>
              <a:rPr lang="de-DE" dirty="0" err="1" smtClean="0"/>
              <a:t>measurement</a:t>
            </a:r>
            <a:r>
              <a:rPr lang="de-DE" dirty="0" smtClean="0"/>
              <a:t> </a:t>
            </a:r>
            <a:r>
              <a:rPr lang="de-DE" dirty="0" err="1" smtClean="0"/>
              <a:t>timepoint</a:t>
            </a:r>
            <a:endParaRPr lang="de-DE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/>
          </p:nvPr>
        </p:nvGraphicFramePr>
        <p:xfrm>
          <a:off x="596895" y="1133404"/>
          <a:ext cx="10680705" cy="5551560"/>
        </p:xfrm>
        <a:graphic>
          <a:graphicData uri="http://schemas.openxmlformats.org/drawingml/2006/table">
            <a:tbl>
              <a:tblPr/>
              <a:tblGrid>
                <a:gridCol w="712047">
                  <a:extLst>
                    <a:ext uri="{9D8B030D-6E8A-4147-A177-3AD203B41FA5}">
                      <a16:colId xmlns:a16="http://schemas.microsoft.com/office/drawing/2014/main" val="903194022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3930832466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1793943910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2483156125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3068002580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3772991530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806232841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1243221797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2053886962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2244820256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3872274359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316284039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4122838837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1937794249"/>
                    </a:ext>
                  </a:extLst>
                </a:gridCol>
                <a:gridCol w="712047">
                  <a:extLst>
                    <a:ext uri="{9D8B030D-6E8A-4147-A177-3AD203B41FA5}">
                      <a16:colId xmlns:a16="http://schemas.microsoft.com/office/drawing/2014/main" val="2230207077"/>
                    </a:ext>
                  </a:extLst>
                </a:gridCol>
              </a:tblGrid>
              <a:tr h="15376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Cells, LB + G3P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7505937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5037352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0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7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B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D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F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E7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1505319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6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2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A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B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F7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0271595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5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B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9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7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18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9810120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8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2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C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E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5942673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D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7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9708206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9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9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A8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0532059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2717479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9948396"/>
                  </a:ext>
                </a:extLst>
              </a:tr>
              <a:tr h="15376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cells, LB only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2807888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8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CF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D0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C87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4863821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B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D9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9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17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6535904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9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CC7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814304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D0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C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D9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D07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4835360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1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F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CC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BE7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8351303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0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7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DE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9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6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CB7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2434975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7293325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9026692"/>
                  </a:ext>
                </a:extLst>
              </a:tr>
              <a:tr h="15376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Cells, LB + G3P 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58915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B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9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5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A6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4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A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0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1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57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8746417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A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A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C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B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6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D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1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86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86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27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1645117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A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0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1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4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0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3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7C6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1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2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97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8367431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3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2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D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4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4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8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7E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0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2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17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8798863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7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B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0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F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3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5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6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C6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2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C7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5894788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D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1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6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A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1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6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9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B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B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E7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6224209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7473369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7220377"/>
                  </a:ext>
                </a:extLst>
              </a:tr>
              <a:tr h="15376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cells, LB only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3980774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E3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2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B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9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7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2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4577086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6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5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E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DB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D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DB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7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DE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67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1765241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5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0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0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B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E3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3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D3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67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5959916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0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9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D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E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D3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B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F8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7495003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0.287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2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D3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0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0.248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E3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0.309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E5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1059938"/>
                  </a:ext>
                </a:extLst>
              </a:tr>
              <a:tr h="153763"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E3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0.224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D9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0.281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0.283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0.255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D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0.319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E7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DE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0.252</a:t>
                      </a: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DD8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16" marR="6216" marT="621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39516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9638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839" y="949325"/>
            <a:ext cx="4766248" cy="5788024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00" y="905682"/>
            <a:ext cx="4802187" cy="5831667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88900" y="0"/>
            <a:ext cx="4374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glpD</a:t>
            </a:r>
            <a:r>
              <a:rPr lang="de-DE" dirty="0" smtClean="0"/>
              <a:t> </a:t>
            </a:r>
            <a:r>
              <a:rPr lang="de-DE" dirty="0" err="1" smtClean="0"/>
              <a:t>activity</a:t>
            </a:r>
            <a:r>
              <a:rPr lang="de-DE" dirty="0" smtClean="0"/>
              <a:t> in LB and LB + G3P: FACS </a:t>
            </a:r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54161" y="905682"/>
            <a:ext cx="1397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Inoculum</a:t>
            </a:r>
            <a:r>
              <a:rPr lang="de-DE" dirty="0" smtClean="0"/>
              <a:t> </a:t>
            </a:r>
            <a:r>
              <a:rPr lang="de-DE" sz="1200" dirty="0" smtClean="0"/>
              <a:t>(</a:t>
            </a:r>
            <a:r>
              <a:rPr lang="de-DE" sz="1200" dirty="0" err="1" smtClean="0"/>
              <a:t>number</a:t>
            </a:r>
            <a:r>
              <a:rPr lang="de-DE" sz="1200" dirty="0" smtClean="0"/>
              <a:t> of </a:t>
            </a:r>
            <a:r>
              <a:rPr lang="de-DE" sz="1200" dirty="0" err="1" smtClean="0"/>
              <a:t>cells</a:t>
            </a:r>
            <a:r>
              <a:rPr lang="de-DE" sz="1200" dirty="0" smtClean="0"/>
              <a:t>) </a:t>
            </a:r>
            <a:endParaRPr lang="de-DE" sz="1200" dirty="0"/>
          </a:p>
        </p:txBody>
      </p:sp>
      <p:sp>
        <p:nvSpPr>
          <p:cNvPr id="6" name="Textfeld 5"/>
          <p:cNvSpPr txBox="1"/>
          <p:nvPr/>
        </p:nvSpPr>
        <p:spPr>
          <a:xfrm>
            <a:off x="3171416" y="579993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LB-medium </a:t>
            </a:r>
            <a:r>
              <a:rPr lang="de-DE" dirty="0" err="1" smtClean="0"/>
              <a:t>only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8148929" y="536350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LB + G3P 90mM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576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513" y="203199"/>
            <a:ext cx="5245287" cy="6373595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406400" y="457200"/>
            <a:ext cx="2197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Same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before</a:t>
            </a:r>
            <a:r>
              <a:rPr lang="de-DE" dirty="0" smtClean="0"/>
              <a:t> in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graphic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813800" y="2946400"/>
            <a:ext cx="1646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Red</a:t>
            </a:r>
            <a:r>
              <a:rPr lang="de-DE" dirty="0" smtClean="0"/>
              <a:t> =  LB</a:t>
            </a:r>
          </a:p>
          <a:p>
            <a:r>
              <a:rPr lang="de-DE" dirty="0" smtClean="0"/>
              <a:t>Blue = LB + G3P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6311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omputergenerierter Alternativtext:&#10;10 &#10;Gil &#10;GIC- &#10;E9- &#10;E8- &#10;E2- &#10;Ell- &#10;EIC &#10;09 &#10;08- &#10;06 &#10;05- &#10;03 &#10;D2- &#10;DII- &#10;DIC- &#10;Cil &#10;CIC- &#10;89- &#10;88- &#10;86- &#10;85- &#10;83 &#10;82- &#10;BIl &#10;BIO &#10;0.5 &#10;2.0 &#10;0.5 &#10;2.0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0747" y="1257336"/>
            <a:ext cx="4899804" cy="5318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omputergenerierter Alternativtext:&#10;100 &#10;G7- &#10;Gil- &#10;GIC- &#10;E9- &#10;E8- &#10;E6- &#10;E2- &#10;Ell- &#10;EIC- &#10;09- &#10;08 &#10;06- &#10;05- &#10;04- &#10;03- &#10;D2- &#10;DII- &#10;DIO- &#10;Cil- &#10;CIC- &#10;85- &#10;83- &#10;82- &#10;BIl- &#10;BIO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861" y="1376377"/>
            <a:ext cx="4799342" cy="5199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/>
          <p:cNvSpPr/>
          <p:nvPr/>
        </p:nvSpPr>
        <p:spPr>
          <a:xfrm>
            <a:off x="752550" y="1007045"/>
            <a:ext cx="1629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>
                <a:latin typeface="Calibri" panose="020F0502020204030204" pitchFamily="34" charset="0"/>
              </a:rPr>
              <a:t>Gated</a:t>
            </a:r>
            <a:r>
              <a:rPr lang="de-DE" dirty="0">
                <a:latin typeface="Calibri" panose="020F0502020204030204" pitchFamily="34" charset="0"/>
              </a:rPr>
              <a:t> LB + G3P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7070787" y="888004"/>
            <a:ext cx="1480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Gated</a:t>
            </a:r>
            <a:r>
              <a:rPr lang="de-DE" dirty="0" smtClean="0"/>
              <a:t> LB </a:t>
            </a:r>
            <a:r>
              <a:rPr lang="de-DE" dirty="0" err="1" smtClean="0"/>
              <a:t>only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715992" y="500332"/>
            <a:ext cx="3786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LB – G3P Experiment Nr. 2 (Noise)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7847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631" y="1897809"/>
            <a:ext cx="6097369" cy="3845703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6383030" y="1101599"/>
            <a:ext cx="4952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 err="1" smtClean="0"/>
              <a:t>uvrA</a:t>
            </a:r>
            <a:r>
              <a:rPr lang="de-DE" dirty="0" smtClean="0"/>
              <a:t> in LB + G3P and LB </a:t>
            </a:r>
            <a:r>
              <a:rPr lang="de-DE" dirty="0" err="1" smtClean="0"/>
              <a:t>only</a:t>
            </a:r>
            <a:r>
              <a:rPr lang="de-DE" dirty="0" smtClean="0"/>
              <a:t>, 10 </a:t>
            </a:r>
            <a:r>
              <a:rPr lang="de-DE" dirty="0" err="1" smtClean="0"/>
              <a:t>cells</a:t>
            </a:r>
            <a:r>
              <a:rPr lang="de-DE" dirty="0" smtClean="0"/>
              <a:t> </a:t>
            </a:r>
            <a:r>
              <a:rPr lang="de-DE" dirty="0" err="1" smtClean="0"/>
              <a:t>inoculum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23209"/>
            <a:ext cx="5906126" cy="3715591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312430" y="1130564"/>
            <a:ext cx="4952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 err="1" smtClean="0"/>
              <a:t>glpD</a:t>
            </a:r>
            <a:r>
              <a:rPr lang="de-DE" dirty="0" smtClean="0"/>
              <a:t> in LB + G3P and LB </a:t>
            </a:r>
            <a:r>
              <a:rPr lang="de-DE" dirty="0" err="1" smtClean="0"/>
              <a:t>only</a:t>
            </a:r>
            <a:r>
              <a:rPr lang="de-DE" dirty="0" smtClean="0"/>
              <a:t>, 10 </a:t>
            </a:r>
            <a:r>
              <a:rPr lang="de-DE" dirty="0" err="1" smtClean="0"/>
              <a:t>cells</a:t>
            </a:r>
            <a:r>
              <a:rPr lang="de-DE" dirty="0" smtClean="0"/>
              <a:t> </a:t>
            </a:r>
            <a:r>
              <a:rPr lang="de-DE" dirty="0" err="1" smtClean="0"/>
              <a:t>inoculum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2661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EF748D0-AA7A-AF4D-8035-E6200820FF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3589D-46BB-7A43-B5A7-0AB5696ECDEE}" type="slidenum">
              <a:rPr lang="en-US" smtClean="0"/>
              <a:pPr/>
              <a:t>2</a:t>
            </a:fld>
            <a:endParaRPr lang="en-US" sz="1000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EB1EDDD-0316-B94B-BD81-B13240E673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6670" y="593582"/>
            <a:ext cx="10536620" cy="909864"/>
          </a:xfrm>
        </p:spPr>
        <p:txBody>
          <a:bodyPr>
            <a:noAutofit/>
          </a:bodyPr>
          <a:lstStyle/>
          <a:p>
            <a:r>
              <a:rPr lang="en-US" dirty="0" smtClean="0">
                <a:latin typeface="+mj-lt"/>
              </a:rPr>
              <a:t>Expression variability in </a:t>
            </a:r>
            <a:r>
              <a:rPr lang="en-US" i="1" dirty="0" smtClean="0">
                <a:latin typeface="+mj-lt"/>
              </a:rPr>
              <a:t>P. aeruginosa </a:t>
            </a:r>
            <a:r>
              <a:rPr lang="en-US" dirty="0" smtClean="0">
                <a:latin typeface="+mj-lt"/>
              </a:rPr>
              <a:t>PA14 based on 166 PA14 </a:t>
            </a:r>
            <a:r>
              <a:rPr lang="en-US" dirty="0" err="1" smtClean="0">
                <a:latin typeface="+mj-lt"/>
              </a:rPr>
              <a:t>Tn</a:t>
            </a:r>
            <a:r>
              <a:rPr lang="en-US" dirty="0" smtClean="0">
                <a:latin typeface="+mj-lt"/>
              </a:rPr>
              <a:t> mutant strains</a:t>
            </a:r>
            <a:endParaRPr lang="en-US" dirty="0">
              <a:latin typeface="+mj-lt"/>
            </a:endParaRP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969E8960-3E85-3541-98EE-65CFAFFA78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914" t="3160" r="24896" b="38455"/>
          <a:stretch/>
        </p:blipFill>
        <p:spPr>
          <a:xfrm>
            <a:off x="3627106" y="2161615"/>
            <a:ext cx="3462494" cy="3358601"/>
          </a:xfr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A25036A3-F681-D64F-A1B7-EA09529ECC7A}"/>
              </a:ext>
            </a:extLst>
          </p:cNvPr>
          <p:cNvSpPr txBox="1"/>
          <p:nvPr/>
        </p:nvSpPr>
        <p:spPr>
          <a:xfrm>
            <a:off x="7253380" y="3278707"/>
            <a:ext cx="1423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" panose="020B0503020202020204" pitchFamily="34" charset="0"/>
              </a:rPr>
              <a:t>threshold 0.6 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8D4705B8-D0F4-5D40-82F5-A42D31586A5A}"/>
              </a:ext>
            </a:extLst>
          </p:cNvPr>
          <p:cNvCxnSpPr>
            <a:cxnSpLocks/>
          </p:cNvCxnSpPr>
          <p:nvPr/>
        </p:nvCxnSpPr>
        <p:spPr>
          <a:xfrm>
            <a:off x="4273228" y="4507390"/>
            <a:ext cx="4336662" cy="0"/>
          </a:xfrm>
          <a:prstGeom prst="line">
            <a:avLst/>
          </a:prstGeom>
          <a:ln w="12700">
            <a:solidFill>
              <a:srgbClr val="BE1D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6627CAC-79AB-4E44-8146-1C77FBAFF2B5}"/>
              </a:ext>
            </a:extLst>
          </p:cNvPr>
          <p:cNvSpPr txBox="1"/>
          <p:nvPr/>
        </p:nvSpPr>
        <p:spPr>
          <a:xfrm>
            <a:off x="7050031" y="4213070"/>
            <a:ext cx="16270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" panose="020B0503020202020204" pitchFamily="34" charset="0"/>
              </a:rPr>
              <a:t>common 0.265</a:t>
            </a: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9F31320A-35CB-A349-9A82-D0BD771187BC}"/>
              </a:ext>
            </a:extLst>
          </p:cNvPr>
          <p:cNvCxnSpPr>
            <a:cxnSpLocks/>
          </p:cNvCxnSpPr>
          <p:nvPr/>
        </p:nvCxnSpPr>
        <p:spPr>
          <a:xfrm>
            <a:off x="4259781" y="3583032"/>
            <a:ext cx="4350109" cy="0"/>
          </a:xfrm>
          <a:prstGeom prst="line">
            <a:avLst/>
          </a:prstGeom>
          <a:ln w="12700">
            <a:solidFill>
              <a:srgbClr val="BE1D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0E017EC-69C3-EE41-87C8-8BBC9551F2F5}"/>
              </a:ext>
            </a:extLst>
          </p:cNvPr>
          <p:cNvCxnSpPr>
            <a:cxnSpLocks/>
          </p:cNvCxnSpPr>
          <p:nvPr/>
        </p:nvCxnSpPr>
        <p:spPr>
          <a:xfrm flipV="1">
            <a:off x="5030745" y="2175062"/>
            <a:ext cx="0" cy="2832544"/>
          </a:xfrm>
          <a:prstGeom prst="line">
            <a:avLst/>
          </a:prstGeom>
          <a:ln w="12700">
            <a:solidFill>
              <a:srgbClr val="BE1D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C1439A7A-7FAC-5540-8AAB-92DCA27F3EF2}"/>
              </a:ext>
            </a:extLst>
          </p:cNvPr>
          <p:cNvSpPr txBox="1"/>
          <p:nvPr/>
        </p:nvSpPr>
        <p:spPr>
          <a:xfrm>
            <a:off x="5030745" y="2133484"/>
            <a:ext cx="25407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venir Next" panose="020B0503020202020204" pitchFamily="34" charset="0"/>
              </a:rPr>
              <a:t>expression threshold 3.0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0EC556E-098C-824E-AAAD-8C931C4106EA}"/>
              </a:ext>
            </a:extLst>
          </p:cNvPr>
          <p:cNvSpPr txBox="1"/>
          <p:nvPr/>
        </p:nvSpPr>
        <p:spPr>
          <a:xfrm>
            <a:off x="4748037" y="5277859"/>
            <a:ext cx="202357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Average log</a:t>
            </a:r>
            <a:r>
              <a:rPr lang="en-US" sz="14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(CPM)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5816908" y="2472038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 smtClean="0"/>
              <a:t>glpD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408816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A86835D-0503-9D47-B574-D54DEDBF95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3589D-46BB-7A43-B5A7-0AB5696ECDEE}" type="slidenum">
              <a:rPr lang="en-US" smtClean="0"/>
              <a:pPr/>
              <a:t>3</a:t>
            </a:fld>
            <a:endParaRPr lang="en-US" sz="100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EB0BF49-8ABD-4849-BA21-FCD42BEDAD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Transcriptional </a:t>
            </a:r>
            <a:r>
              <a:rPr lang="en-US" dirty="0" smtClean="0">
                <a:latin typeface="+mn-lt"/>
              </a:rPr>
              <a:t>variation measured via flow cytometry</a:t>
            </a:r>
            <a:endParaRPr lang="en-US" dirty="0">
              <a:latin typeface="+mn-lt"/>
            </a:endParaRP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4579BB3C-5EA0-E240-A1C2-67B266361B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736" b="20695"/>
          <a:stretch/>
        </p:blipFill>
        <p:spPr>
          <a:xfrm>
            <a:off x="8192718" y="1987217"/>
            <a:ext cx="3064845" cy="4193782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14F4F3F5-82BC-3C47-B7E1-B38DDFA4EB2D}"/>
              </a:ext>
            </a:extLst>
          </p:cNvPr>
          <p:cNvSpPr txBox="1"/>
          <p:nvPr/>
        </p:nvSpPr>
        <p:spPr>
          <a:xfrm>
            <a:off x="986924" y="2270285"/>
            <a:ext cx="4655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Avenir Next" panose="020B0503020202020204" pitchFamily="34" charset="0"/>
              </a:rPr>
              <a:t>Gene specific expression distribution</a:t>
            </a:r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11793287-E28E-6440-B21F-52B4D323A37D}"/>
              </a:ext>
            </a:extLst>
          </p:cNvPr>
          <p:cNvGrpSpPr/>
          <p:nvPr/>
        </p:nvGrpSpPr>
        <p:grpSpPr>
          <a:xfrm>
            <a:off x="529394" y="2756123"/>
            <a:ext cx="5112880" cy="2319690"/>
            <a:chOff x="572884" y="2495629"/>
            <a:chExt cx="5112880" cy="2319690"/>
          </a:xfrm>
        </p:grpSpPr>
        <p:pic>
          <p:nvPicPr>
            <p:cNvPr id="25" name="Inhaltsplatzhalter 6">
              <a:extLst>
                <a:ext uri="{FF2B5EF4-FFF2-40B4-BE49-F238E27FC236}">
                  <a16:creationId xmlns:a16="http://schemas.microsoft.com/office/drawing/2014/main" id="{416D12ED-104C-FF46-A5D9-037ED7C36D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52856"/>
            <a:stretch/>
          </p:blipFill>
          <p:spPr>
            <a:xfrm>
              <a:off x="601460" y="2538493"/>
              <a:ext cx="4965263" cy="2024507"/>
            </a:xfrm>
            <a:prstGeom prst="rect">
              <a:avLst/>
            </a:prstGeom>
          </p:spPr>
        </p:pic>
        <p:pic>
          <p:nvPicPr>
            <p:cNvPr id="26" name="Inhaltsplatzhalter 6">
              <a:extLst>
                <a:ext uri="{FF2B5EF4-FFF2-40B4-BE49-F238E27FC236}">
                  <a16:creationId xmlns:a16="http://schemas.microsoft.com/office/drawing/2014/main" id="{F596FB36-8227-9B46-9AD6-A53630B30E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530" t="94090" r="-2530" b="728"/>
            <a:stretch/>
          </p:blipFill>
          <p:spPr>
            <a:xfrm>
              <a:off x="720501" y="4592739"/>
              <a:ext cx="4965263" cy="222580"/>
            </a:xfrm>
            <a:prstGeom prst="rect">
              <a:avLst/>
            </a:prstGeom>
          </p:spPr>
        </p:pic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FC407427-9DFB-E649-A1E2-9CCB68D6F6A8}"/>
                </a:ext>
              </a:extLst>
            </p:cNvPr>
            <p:cNvSpPr/>
            <p:nvPr/>
          </p:nvSpPr>
          <p:spPr>
            <a:xfrm>
              <a:off x="572884" y="2495629"/>
              <a:ext cx="282107" cy="4480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Abgerundetes Rechteck 29">
            <a:extLst>
              <a:ext uri="{FF2B5EF4-FFF2-40B4-BE49-F238E27FC236}">
                <a16:creationId xmlns:a16="http://schemas.microsoft.com/office/drawing/2014/main" id="{DB021F76-5299-2F4C-BCA0-E611FE17F69E}"/>
              </a:ext>
            </a:extLst>
          </p:cNvPr>
          <p:cNvSpPr/>
          <p:nvPr/>
        </p:nvSpPr>
        <p:spPr>
          <a:xfrm>
            <a:off x="1743076" y="2798988"/>
            <a:ext cx="418233" cy="2338264"/>
          </a:xfrm>
          <a:prstGeom prst="roundRect">
            <a:avLst>
              <a:gd name="adj" fmla="val 7878"/>
            </a:avLst>
          </a:prstGeom>
          <a:noFill/>
          <a:ln>
            <a:solidFill>
              <a:srgbClr val="BE1D3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Pfeil nach rechts 30">
            <a:extLst>
              <a:ext uri="{FF2B5EF4-FFF2-40B4-BE49-F238E27FC236}">
                <a16:creationId xmlns:a16="http://schemas.microsoft.com/office/drawing/2014/main" id="{1755720E-1819-1248-94A9-005BB6EF0B3D}"/>
              </a:ext>
            </a:extLst>
          </p:cNvPr>
          <p:cNvSpPr/>
          <p:nvPr/>
        </p:nvSpPr>
        <p:spPr>
          <a:xfrm>
            <a:off x="6122201" y="2850163"/>
            <a:ext cx="1643417" cy="1725755"/>
          </a:xfrm>
          <a:prstGeom prst="rightArrow">
            <a:avLst>
              <a:gd name="adj1" fmla="val 63256"/>
              <a:gd name="adj2" fmla="val 52913"/>
            </a:avLst>
          </a:prstGeom>
          <a:gradFill flip="none" rotWithShape="1">
            <a:gsLst>
              <a:gs pos="0">
                <a:srgbClr val="F5F5F5"/>
              </a:gs>
              <a:gs pos="100000">
                <a:srgbClr val="E8E6E6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A8952D8E-EE88-1D43-82DC-14234EFF5BB7}"/>
              </a:ext>
            </a:extLst>
          </p:cNvPr>
          <p:cNvSpPr txBox="1"/>
          <p:nvPr/>
        </p:nvSpPr>
        <p:spPr>
          <a:xfrm>
            <a:off x="8717867" y="1590533"/>
            <a:ext cx="25076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>
                <a:latin typeface="Avenir Next" panose="020B0503020202020204" pitchFamily="34" charset="0"/>
              </a:rPr>
              <a:t>Promoter </a:t>
            </a:r>
            <a:r>
              <a:rPr lang="de-DE" sz="2000" err="1">
                <a:latin typeface="Avenir Next" panose="020B0503020202020204" pitchFamily="34" charset="0"/>
              </a:rPr>
              <a:t>activity</a:t>
            </a:r>
            <a:endParaRPr lang="de-DE" sz="2000">
              <a:latin typeface="Avenir Next" panose="020B0503020202020204" pitchFamily="34" charset="0"/>
            </a:endParaRP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6D92245F-09E1-1449-B7BE-6880CEC53BAF}"/>
              </a:ext>
            </a:extLst>
          </p:cNvPr>
          <p:cNvSpPr/>
          <p:nvPr/>
        </p:nvSpPr>
        <p:spPr>
          <a:xfrm>
            <a:off x="9789459" y="4074458"/>
            <a:ext cx="960182" cy="1680883"/>
          </a:xfrm>
          <a:prstGeom prst="roundRect">
            <a:avLst>
              <a:gd name="adj" fmla="val 7878"/>
            </a:avLst>
          </a:prstGeom>
          <a:noFill/>
          <a:ln>
            <a:solidFill>
              <a:srgbClr val="BE1D3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836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2C8089-1708-934A-ABD5-568838D30A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53589D-46BB-7A43-B5A7-0AB5696ECDEE}" type="slidenum">
              <a:rPr lang="en-US" smtClean="0"/>
              <a:pPr/>
              <a:t>4</a:t>
            </a:fld>
            <a:endParaRPr lang="en-US" sz="100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FC961C5-7960-5546-A8DA-6FE89AF5E2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Glycerol metabolism in </a:t>
            </a:r>
            <a:r>
              <a:rPr lang="en-US" i="1" dirty="0">
                <a:latin typeface="+mj-lt"/>
              </a:rPr>
              <a:t>P. aeruginosa </a:t>
            </a: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EC98C198-5F65-994D-93B4-312906364D38}"/>
              </a:ext>
            </a:extLst>
          </p:cNvPr>
          <p:cNvGrpSpPr/>
          <p:nvPr/>
        </p:nvGrpSpPr>
        <p:grpSpPr>
          <a:xfrm>
            <a:off x="659306" y="1970472"/>
            <a:ext cx="5044660" cy="3098788"/>
            <a:chOff x="806670" y="2952702"/>
            <a:chExt cx="4505738" cy="2767744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2E8D2DBC-90C4-6247-BE7C-86FA63E2DA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04" b="38266"/>
            <a:stretch/>
          </p:blipFill>
          <p:spPr>
            <a:xfrm>
              <a:off x="806670" y="2952702"/>
              <a:ext cx="4505738" cy="2767744"/>
            </a:xfrm>
            <a:prstGeom prst="rect">
              <a:avLst/>
            </a:prstGeom>
          </p:spPr>
        </p:pic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92F1C64B-AFA8-1E44-B154-7A7AE6D15385}"/>
                </a:ext>
              </a:extLst>
            </p:cNvPr>
            <p:cNvSpPr/>
            <p:nvPr/>
          </p:nvSpPr>
          <p:spPr>
            <a:xfrm>
              <a:off x="806670" y="2952702"/>
              <a:ext cx="331014" cy="37528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244CCD6D-D3FA-3D4F-8828-D1434EFC47E6}"/>
              </a:ext>
            </a:extLst>
          </p:cNvPr>
          <p:cNvGrpSpPr/>
          <p:nvPr/>
        </p:nvGrpSpPr>
        <p:grpSpPr>
          <a:xfrm>
            <a:off x="6100438" y="2151455"/>
            <a:ext cx="4505738" cy="1495589"/>
            <a:chOff x="5947390" y="3588780"/>
            <a:chExt cx="4505738" cy="1495589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70804558-9B2D-594C-AACA-19158937C9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04" t="67982" b="-1341"/>
            <a:stretch/>
          </p:blipFill>
          <p:spPr>
            <a:xfrm>
              <a:off x="5947390" y="3588780"/>
              <a:ext cx="4505738" cy="1495589"/>
            </a:xfrm>
            <a:prstGeom prst="rect">
              <a:avLst/>
            </a:prstGeom>
          </p:spPr>
        </p:pic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870ADF0D-8D56-6448-8C48-D2F4C049E989}"/>
                </a:ext>
              </a:extLst>
            </p:cNvPr>
            <p:cNvSpPr/>
            <p:nvPr/>
          </p:nvSpPr>
          <p:spPr>
            <a:xfrm>
              <a:off x="5975498" y="3588780"/>
              <a:ext cx="233916" cy="3346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Strukturformel von Glycerin">
            <a:extLst>
              <a:ext uri="{FF2B5EF4-FFF2-40B4-BE49-F238E27FC236}">
                <a16:creationId xmlns:a16="http://schemas.microsoft.com/office/drawing/2014/main" id="{70DF36FA-2D76-9C40-8D0D-CC1AAB41C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538" y="3628171"/>
            <a:ext cx="940571" cy="347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0D551B42-407C-FD4B-8703-FF5994207832}"/>
              </a:ext>
            </a:extLst>
          </p:cNvPr>
          <p:cNvGrpSpPr/>
          <p:nvPr/>
        </p:nvGrpSpPr>
        <p:grpSpPr>
          <a:xfrm>
            <a:off x="7193357" y="3901745"/>
            <a:ext cx="4149933" cy="1495589"/>
            <a:chOff x="6683861" y="4418490"/>
            <a:chExt cx="3832457" cy="1381174"/>
          </a:xfrm>
        </p:grpSpPr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B2903F44-2943-374B-928D-837120B2D2C2}"/>
                </a:ext>
              </a:extLst>
            </p:cNvPr>
            <p:cNvGrpSpPr/>
            <p:nvPr/>
          </p:nvGrpSpPr>
          <p:grpSpPr>
            <a:xfrm>
              <a:off x="6683861" y="4418490"/>
              <a:ext cx="3832457" cy="1352599"/>
              <a:chOff x="6074980" y="4106272"/>
              <a:chExt cx="5044660" cy="1780425"/>
            </a:xfrm>
          </p:grpSpPr>
          <p:pic>
            <p:nvPicPr>
              <p:cNvPr id="13" name="Grafik 12">
                <a:extLst>
                  <a:ext uri="{FF2B5EF4-FFF2-40B4-BE49-F238E27FC236}">
                    <a16:creationId xmlns:a16="http://schemas.microsoft.com/office/drawing/2014/main" id="{36FF07CB-91CE-7640-BB73-B14DA03647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61458"/>
              <a:stretch/>
            </p:blipFill>
            <p:spPr>
              <a:xfrm>
                <a:off x="6074980" y="4134502"/>
                <a:ext cx="5044660" cy="1752195"/>
              </a:xfrm>
              <a:prstGeom prst="rect">
                <a:avLst/>
              </a:prstGeom>
            </p:spPr>
          </p:pic>
          <p:sp>
            <p:nvSpPr>
              <p:cNvPr id="14" name="Rechteck 13">
                <a:extLst>
                  <a:ext uri="{FF2B5EF4-FFF2-40B4-BE49-F238E27FC236}">
                    <a16:creationId xmlns:a16="http://schemas.microsoft.com/office/drawing/2014/main" id="{E08F79B8-46BB-254F-8E39-9B0CAA8ACA87}"/>
                  </a:ext>
                </a:extLst>
              </p:cNvPr>
              <p:cNvSpPr/>
              <p:nvPr/>
            </p:nvSpPr>
            <p:spPr>
              <a:xfrm>
                <a:off x="7443788" y="4106272"/>
                <a:ext cx="2157412" cy="35142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8" name="Regelmäßiges Fünfeck 17">
              <a:extLst>
                <a:ext uri="{FF2B5EF4-FFF2-40B4-BE49-F238E27FC236}">
                  <a16:creationId xmlns:a16="http://schemas.microsoft.com/office/drawing/2014/main" id="{BEE99D87-A83C-5749-A2DF-011111BA512E}"/>
                </a:ext>
              </a:extLst>
            </p:cNvPr>
            <p:cNvSpPr/>
            <p:nvPr/>
          </p:nvSpPr>
          <p:spPr>
            <a:xfrm rot="16200000">
              <a:off x="9223058" y="4506405"/>
              <a:ext cx="1085617" cy="1500902"/>
            </a:xfrm>
            <a:prstGeom prst="pentagon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0" name="Textfeld 19">
            <a:extLst>
              <a:ext uri="{FF2B5EF4-FFF2-40B4-BE49-F238E27FC236}">
                <a16:creationId xmlns:a16="http://schemas.microsoft.com/office/drawing/2014/main" id="{9A8AC0E6-8462-5B46-BCB8-6DD61C8458F1}"/>
              </a:ext>
            </a:extLst>
          </p:cNvPr>
          <p:cNvSpPr txBox="1"/>
          <p:nvPr/>
        </p:nvSpPr>
        <p:spPr>
          <a:xfrm>
            <a:off x="6266984" y="4464874"/>
            <a:ext cx="1453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i="1" dirty="0">
                <a:latin typeface="Avenir Next" panose="020B0503020202020204" pitchFamily="34" charset="0"/>
              </a:rPr>
              <a:t>P. </a:t>
            </a:r>
            <a:r>
              <a:rPr lang="de-DE" i="1" dirty="0" err="1">
                <a:latin typeface="Avenir Next" panose="020B0503020202020204" pitchFamily="34" charset="0"/>
              </a:rPr>
              <a:t>putida</a:t>
            </a:r>
            <a:r>
              <a:rPr lang="de-DE" i="1" dirty="0">
                <a:latin typeface="Avenir Next" panose="020B0503020202020204" pitchFamily="34" charset="0"/>
              </a:rPr>
              <a:t>:       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D684016-5FEF-7F4C-BE94-BDD02FBBE34E}"/>
              </a:ext>
            </a:extLst>
          </p:cNvPr>
          <p:cNvSpPr/>
          <p:nvPr/>
        </p:nvSpPr>
        <p:spPr>
          <a:xfrm>
            <a:off x="6245504" y="5363346"/>
            <a:ext cx="535688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Nikel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, Pablo I., et al. "The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glycerol-dependent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metabolic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persistence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of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i="1" dirty="0" err="1">
                <a:solidFill>
                  <a:srgbClr val="222222"/>
                </a:solidFill>
                <a:latin typeface="Avenir Next" panose="020B0503020202020204" pitchFamily="34" charset="0"/>
              </a:rPr>
              <a:t>Pseudomonas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i="1" dirty="0" err="1">
                <a:solidFill>
                  <a:srgbClr val="222222"/>
                </a:solidFill>
                <a:latin typeface="Avenir Next" panose="020B0503020202020204" pitchFamily="34" charset="0"/>
              </a:rPr>
              <a:t>putida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KT2440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reflects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the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regulatory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logic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of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the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GlpR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 </a:t>
            </a:r>
            <a:r>
              <a:rPr lang="de-DE" sz="1100" dirty="0" err="1">
                <a:solidFill>
                  <a:srgbClr val="222222"/>
                </a:solidFill>
                <a:latin typeface="Avenir Next" panose="020B0503020202020204" pitchFamily="34" charset="0"/>
              </a:rPr>
              <a:t>repressor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." </a:t>
            </a:r>
            <a:r>
              <a:rPr lang="de-DE" sz="1100" i="1" dirty="0" err="1">
                <a:solidFill>
                  <a:srgbClr val="222222"/>
                </a:solidFill>
                <a:latin typeface="Avenir Next" panose="020B0503020202020204" pitchFamily="34" charset="0"/>
              </a:rPr>
              <a:t>MBio</a:t>
            </a:r>
            <a:r>
              <a:rPr lang="de-DE" sz="1100" dirty="0">
                <a:solidFill>
                  <a:srgbClr val="222222"/>
                </a:solidFill>
                <a:latin typeface="Avenir Next" panose="020B0503020202020204" pitchFamily="34" charset="0"/>
              </a:rPr>
              <a:t> 6.2 (2015).</a:t>
            </a:r>
            <a:endParaRPr lang="en-US" sz="1100" dirty="0">
              <a:latin typeface="Avenir Next" panose="020B0503020202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9E77404-B8E4-F542-A2EC-3170F8B6F792}"/>
              </a:ext>
            </a:extLst>
          </p:cNvPr>
          <p:cNvSpPr txBox="1"/>
          <p:nvPr/>
        </p:nvSpPr>
        <p:spPr>
          <a:xfrm>
            <a:off x="804030" y="4967417"/>
            <a:ext cx="25747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Avenir Next" panose="020B0503020202020204" pitchFamily="34" charset="0"/>
              </a:rPr>
              <a:t>G3P:     glycerol-3-phosphate</a:t>
            </a:r>
          </a:p>
          <a:p>
            <a:r>
              <a:rPr lang="en-US" sz="1100" dirty="0">
                <a:latin typeface="Avenir Next" panose="020B0503020202020204" pitchFamily="34" charset="0"/>
              </a:rPr>
              <a:t>DHAP:  dihydroxyacetone phosphate</a:t>
            </a:r>
          </a:p>
        </p:txBody>
      </p:sp>
    </p:spTree>
    <p:extLst>
      <p:ext uri="{BB962C8B-B14F-4D97-AF65-F5344CB8AC3E}">
        <p14:creationId xmlns:p14="http://schemas.microsoft.com/office/powerpoint/2010/main" val="887978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1133218" y="945402"/>
            <a:ext cx="19019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Inoculation</a:t>
            </a:r>
            <a:r>
              <a:rPr lang="de-DE" sz="1200" dirty="0" smtClean="0"/>
              <a:t> </a:t>
            </a:r>
            <a:r>
              <a:rPr lang="de-DE" sz="1200" dirty="0" err="1" smtClean="0"/>
              <a:t>size</a:t>
            </a:r>
            <a:r>
              <a:rPr lang="de-DE" sz="1200" dirty="0" smtClean="0"/>
              <a:t> (Cell </a:t>
            </a:r>
            <a:r>
              <a:rPr lang="de-DE" sz="1200" dirty="0" err="1" smtClean="0"/>
              <a:t>count</a:t>
            </a:r>
            <a:r>
              <a:rPr lang="de-DE" sz="1200" dirty="0" smtClean="0"/>
              <a:t>)</a:t>
            </a:r>
            <a:endParaRPr lang="de-DE" sz="1200" dirty="0"/>
          </a:p>
        </p:txBody>
      </p:sp>
      <p:sp>
        <p:nvSpPr>
          <p:cNvPr id="4" name="Textfeld 3"/>
          <p:cNvSpPr txBox="1"/>
          <p:nvPr/>
        </p:nvSpPr>
        <p:spPr>
          <a:xfrm>
            <a:off x="5671050" y="6482661"/>
            <a:ext cx="36440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Fluorescence</a:t>
            </a:r>
            <a:r>
              <a:rPr lang="de-DE" sz="1200" dirty="0" smtClean="0"/>
              <a:t> </a:t>
            </a:r>
            <a:r>
              <a:rPr lang="de-DE" sz="1200" dirty="0" err="1" smtClean="0"/>
              <a:t>intensity</a:t>
            </a:r>
            <a:r>
              <a:rPr lang="de-DE" sz="1200" dirty="0" smtClean="0"/>
              <a:t> </a:t>
            </a:r>
            <a:r>
              <a:rPr lang="de-DE" sz="1200" dirty="0" err="1" smtClean="0"/>
              <a:t>reflecting</a:t>
            </a:r>
            <a:r>
              <a:rPr lang="de-DE" sz="1200" dirty="0" smtClean="0"/>
              <a:t> </a:t>
            </a:r>
            <a:r>
              <a:rPr lang="de-DE" sz="1200" i="1" dirty="0" err="1" smtClean="0"/>
              <a:t>glpD</a:t>
            </a:r>
            <a:r>
              <a:rPr lang="de-DE" sz="1200" dirty="0" smtClean="0"/>
              <a:t> </a:t>
            </a:r>
            <a:r>
              <a:rPr lang="de-DE" sz="1200" dirty="0" err="1" smtClean="0"/>
              <a:t>promoter</a:t>
            </a:r>
            <a:r>
              <a:rPr lang="de-DE" sz="1200" dirty="0" smtClean="0"/>
              <a:t> </a:t>
            </a:r>
            <a:r>
              <a:rPr lang="de-DE" sz="1200" dirty="0" err="1" smtClean="0"/>
              <a:t>activity</a:t>
            </a:r>
            <a:endParaRPr lang="de-DE" sz="1200" dirty="0"/>
          </a:p>
        </p:txBody>
      </p:sp>
      <p:sp>
        <p:nvSpPr>
          <p:cNvPr id="6" name="Textplatzhalter 3"/>
          <p:cNvSpPr txBox="1">
            <a:spLocks/>
          </p:cNvSpPr>
          <p:nvPr/>
        </p:nvSpPr>
        <p:spPr>
          <a:xfrm>
            <a:off x="285970" y="104970"/>
            <a:ext cx="10536620" cy="824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2800" dirty="0" err="1" smtClean="0">
                <a:solidFill>
                  <a:schemeClr val="tx1"/>
                </a:solidFill>
                <a:latin typeface="+mj-lt"/>
              </a:rPr>
              <a:t>Highly</a:t>
            </a:r>
            <a:r>
              <a:rPr lang="de-DE" sz="2800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de-DE" sz="2800" dirty="0" err="1" smtClean="0">
                <a:solidFill>
                  <a:schemeClr val="tx1"/>
                </a:solidFill>
                <a:latin typeface="+mj-lt"/>
              </a:rPr>
              <a:t>replicated</a:t>
            </a:r>
            <a:r>
              <a:rPr lang="de-DE" sz="2800" dirty="0" smtClean="0">
                <a:solidFill>
                  <a:schemeClr val="tx1"/>
                </a:solidFill>
                <a:latin typeface="+mj-lt"/>
              </a:rPr>
              <a:t> FACS </a:t>
            </a:r>
            <a:r>
              <a:rPr lang="de-DE" sz="2800" dirty="0" err="1" smtClean="0">
                <a:solidFill>
                  <a:schemeClr val="tx1"/>
                </a:solidFill>
                <a:latin typeface="+mj-lt"/>
              </a:rPr>
              <a:t>analysis</a:t>
            </a:r>
            <a:r>
              <a:rPr lang="de-DE" sz="2800" dirty="0" smtClean="0">
                <a:solidFill>
                  <a:schemeClr val="tx1"/>
                </a:solidFill>
                <a:latin typeface="+mj-lt"/>
              </a:rPr>
              <a:t> in LB medium</a:t>
            </a:r>
            <a:endParaRPr lang="de-DE" sz="28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069" y="929901"/>
            <a:ext cx="6814875" cy="545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20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193" y="1876155"/>
            <a:ext cx="6287912" cy="4257226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715992" y="500332"/>
            <a:ext cx="3786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Hysteresis Experiment 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1173193" y="1400392"/>
            <a:ext cx="2511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OD600 after </a:t>
            </a:r>
            <a:r>
              <a:rPr lang="de-DE" dirty="0" err="1" smtClean="0"/>
              <a:t>switch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LB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41370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827" y="330053"/>
            <a:ext cx="4458110" cy="6527947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672860" y="517585"/>
            <a:ext cx="3786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Hysteresis </a:t>
            </a:r>
            <a:r>
              <a:rPr lang="de-DE" dirty="0" smtClean="0"/>
              <a:t>Experiment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7651631" y="-39279"/>
            <a:ext cx="2694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FACS </a:t>
            </a:r>
            <a:r>
              <a:rPr lang="de-DE" dirty="0" err="1" smtClean="0"/>
              <a:t>results</a:t>
            </a:r>
            <a:r>
              <a:rPr lang="de-DE" dirty="0" smtClean="0"/>
              <a:t>, </a:t>
            </a:r>
            <a:r>
              <a:rPr lang="de-DE" dirty="0" err="1" smtClean="0"/>
              <a:t>gated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GFP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217" y="2478194"/>
            <a:ext cx="6074466" cy="4056405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342847" y="2040949"/>
            <a:ext cx="2937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FACS </a:t>
            </a:r>
            <a:r>
              <a:rPr lang="de-DE" dirty="0" err="1" smtClean="0"/>
              <a:t>results</a:t>
            </a:r>
            <a:r>
              <a:rPr lang="de-DE" dirty="0" smtClean="0"/>
              <a:t>, </a:t>
            </a:r>
            <a:r>
              <a:rPr lang="de-DE" dirty="0" err="1" smtClean="0"/>
              <a:t>ungated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GFP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00192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715992" y="500332"/>
            <a:ext cx="3786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Hysteresis Experiment Nr.5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373812" y="973679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fontAlgn="ctr">
              <a:buFont typeface="Arial" panose="020B0604020202020204" pitchFamily="34" charset="0"/>
              <a:buChar char="•"/>
            </a:pPr>
            <a:r>
              <a:rPr lang="de-DE" sz="1200" dirty="0" err="1" smtClean="0">
                <a:latin typeface="Calibri" panose="020F0502020204030204" pitchFamily="34" charset="0"/>
              </a:rPr>
              <a:t>Changes</a:t>
            </a:r>
            <a:r>
              <a:rPr lang="de-DE" sz="1200" dirty="0">
                <a:latin typeface="Calibri" panose="020F0502020204030204" pitchFamily="34" charset="0"/>
              </a:rPr>
              <a:t>:</a:t>
            </a:r>
            <a:endParaRPr lang="de-DE" sz="1200" dirty="0" smtClean="0">
              <a:latin typeface="Calibri" panose="020F0502020204030204" pitchFamily="34" charset="0"/>
            </a:endParaRP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de-DE" sz="1200" dirty="0" smtClean="0">
                <a:latin typeface="Calibri" panose="020F0502020204030204" pitchFamily="34" charset="0"/>
              </a:rPr>
              <a:t>An </a:t>
            </a:r>
            <a:r>
              <a:rPr lang="de-DE" sz="1200" dirty="0">
                <a:latin typeface="Calibri" panose="020F0502020204030204" pitchFamily="34" charset="0"/>
              </a:rPr>
              <a:t>extra </a:t>
            </a:r>
            <a:r>
              <a:rPr lang="de-DE" sz="1200" dirty="0" err="1">
                <a:latin typeface="Calibri" panose="020F0502020204030204" pitchFamily="34" charset="0"/>
              </a:rPr>
              <a:t>passage</a:t>
            </a:r>
            <a:r>
              <a:rPr lang="de-DE" sz="1200" dirty="0">
                <a:latin typeface="Calibri" panose="020F0502020204030204" pitchFamily="34" charset="0"/>
              </a:rPr>
              <a:t> was </a:t>
            </a:r>
            <a:r>
              <a:rPr lang="de-DE" sz="1200" dirty="0" err="1">
                <a:latin typeface="Calibri" panose="020F0502020204030204" pitchFamily="34" charset="0"/>
              </a:rPr>
              <a:t>added</a:t>
            </a:r>
            <a:r>
              <a:rPr lang="de-DE" sz="1200" dirty="0">
                <a:latin typeface="Calibri" panose="020F0502020204030204" pitchFamily="34" charset="0"/>
              </a:rPr>
              <a:t> (</a:t>
            </a:r>
            <a:r>
              <a:rPr lang="de-DE" sz="1200" dirty="0" err="1">
                <a:latin typeface="Calibri" panose="020F0502020204030204" pitchFamily="34" charset="0"/>
              </a:rPr>
              <a:t>however</a:t>
            </a:r>
            <a:r>
              <a:rPr lang="de-DE" sz="1200" dirty="0">
                <a:latin typeface="Calibri" panose="020F0502020204030204" pitchFamily="34" charset="0"/>
              </a:rPr>
              <a:t>, not </a:t>
            </a:r>
            <a:r>
              <a:rPr lang="de-DE" sz="1200" dirty="0" err="1">
                <a:latin typeface="Calibri" panose="020F0502020204030204" pitchFamily="34" charset="0"/>
              </a:rPr>
              <a:t>measured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the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first</a:t>
            </a:r>
            <a:r>
              <a:rPr lang="de-DE" sz="1200" dirty="0">
                <a:latin typeface="Calibri" panose="020F0502020204030204" pitchFamily="34" charset="0"/>
              </a:rPr>
              <a:t> o/n </a:t>
            </a:r>
            <a:r>
              <a:rPr lang="de-DE" sz="1200" dirty="0" err="1">
                <a:latin typeface="Calibri" panose="020F0502020204030204" pitchFamily="34" charset="0"/>
              </a:rPr>
              <a:t>culture</a:t>
            </a:r>
            <a:r>
              <a:rPr lang="de-DE" sz="1200" dirty="0">
                <a:latin typeface="Calibri" panose="020F0502020204030204" pitchFamily="34" charset="0"/>
              </a:rPr>
              <a:t> on FACS, but OD)</a:t>
            </a:r>
          </a:p>
          <a:p>
            <a:pPr marL="342900" fontAlgn="ctr">
              <a:buFont typeface="Arial" panose="020B0604020202020204" pitchFamily="34" charset="0"/>
              <a:buChar char="•"/>
            </a:pPr>
            <a:r>
              <a:rPr lang="de-DE" sz="1200" dirty="0">
                <a:latin typeface="Calibri" panose="020F0502020204030204" pitchFamily="34" charset="0"/>
              </a:rPr>
              <a:t>Prior </a:t>
            </a:r>
            <a:r>
              <a:rPr lang="de-DE" sz="1200" dirty="0" err="1">
                <a:latin typeface="Calibri" panose="020F0502020204030204" pitchFamily="34" charset="0"/>
              </a:rPr>
              <a:t>to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switching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the</a:t>
            </a:r>
            <a:r>
              <a:rPr lang="de-DE" sz="1200" dirty="0">
                <a:latin typeface="Calibri" panose="020F0502020204030204" pitchFamily="34" charset="0"/>
              </a:rPr>
              <a:t> medium </a:t>
            </a:r>
            <a:r>
              <a:rPr lang="de-DE" sz="1200" dirty="0" err="1">
                <a:latin typeface="Calibri" panose="020F0502020204030204" pitchFamily="34" charset="0"/>
              </a:rPr>
              <a:t>from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Gly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or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glu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to</a:t>
            </a:r>
            <a:r>
              <a:rPr lang="de-DE" sz="1200" dirty="0">
                <a:latin typeface="Calibri" panose="020F0502020204030204" pitchFamily="34" charset="0"/>
              </a:rPr>
              <a:t> LB, </a:t>
            </a:r>
            <a:r>
              <a:rPr lang="de-DE" sz="1200" dirty="0" err="1">
                <a:latin typeface="Calibri" panose="020F0502020204030204" pitchFamily="34" charset="0"/>
              </a:rPr>
              <a:t>the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cells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were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centrifuged</a:t>
            </a:r>
            <a:r>
              <a:rPr lang="de-DE" sz="1200" dirty="0">
                <a:latin typeface="Calibri" panose="020F0502020204030204" pitchFamily="34" charset="0"/>
              </a:rPr>
              <a:t> and </a:t>
            </a:r>
            <a:r>
              <a:rPr lang="de-DE" sz="1200" dirty="0" err="1">
                <a:latin typeface="Calibri" panose="020F0502020204030204" pitchFamily="34" charset="0"/>
              </a:rPr>
              <a:t>the</a:t>
            </a:r>
            <a:r>
              <a:rPr lang="de-DE" sz="1200" dirty="0">
                <a:latin typeface="Calibri" panose="020F0502020204030204" pitchFamily="34" charset="0"/>
              </a:rPr>
              <a:t> pellet </a:t>
            </a:r>
            <a:r>
              <a:rPr lang="de-DE" sz="1200" dirty="0" err="1">
                <a:latin typeface="Calibri" panose="020F0502020204030204" pitchFamily="34" charset="0"/>
              </a:rPr>
              <a:t>resuspended</a:t>
            </a:r>
            <a:r>
              <a:rPr lang="de-DE" sz="1200" dirty="0">
                <a:latin typeface="Calibri" panose="020F0502020204030204" pitchFamily="34" charset="0"/>
              </a:rPr>
              <a:t> in LB (light </a:t>
            </a:r>
            <a:r>
              <a:rPr lang="de-DE" sz="1200" dirty="0" err="1">
                <a:latin typeface="Calibri" panose="020F0502020204030204" pitchFamily="34" charset="0"/>
              </a:rPr>
              <a:t>washing</a:t>
            </a:r>
            <a:r>
              <a:rPr lang="de-DE" sz="1200" dirty="0">
                <a:latin typeface="Calibri" panose="020F0502020204030204" pitchFamily="34" charset="0"/>
              </a:rPr>
              <a:t> </a:t>
            </a:r>
            <a:r>
              <a:rPr lang="de-DE" sz="1200" dirty="0" err="1">
                <a:latin typeface="Calibri" panose="020F0502020204030204" pitchFamily="34" charset="0"/>
              </a:rPr>
              <a:t>step</a:t>
            </a:r>
            <a:r>
              <a:rPr lang="de-DE" sz="1200" dirty="0">
                <a:latin typeface="Calibri" panose="020F0502020204030204" pitchFamily="34" charset="0"/>
              </a:rPr>
              <a:t>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52091" y="2208362"/>
            <a:ext cx="893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OD600: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569" y="2640671"/>
            <a:ext cx="6198225" cy="336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46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02" y="2450271"/>
            <a:ext cx="5598979" cy="3726411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609602" y="1704518"/>
            <a:ext cx="2937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FACS </a:t>
            </a:r>
            <a:r>
              <a:rPr lang="de-DE" dirty="0" err="1" smtClean="0"/>
              <a:t>results</a:t>
            </a:r>
            <a:r>
              <a:rPr lang="de-DE" dirty="0" smtClean="0"/>
              <a:t>, </a:t>
            </a:r>
            <a:r>
              <a:rPr lang="de-DE" dirty="0" err="1" smtClean="0"/>
              <a:t>ungated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GFP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6927012" y="65499"/>
            <a:ext cx="2694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FACS </a:t>
            </a:r>
            <a:r>
              <a:rPr lang="de-DE" dirty="0" err="1" smtClean="0"/>
              <a:t>results</a:t>
            </a:r>
            <a:r>
              <a:rPr lang="de-DE" dirty="0" smtClean="0"/>
              <a:t>, </a:t>
            </a:r>
            <a:r>
              <a:rPr lang="de-DE" dirty="0" err="1" smtClean="0"/>
              <a:t>gated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GFP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060" y="655609"/>
            <a:ext cx="4990142" cy="5767296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715992" y="500332"/>
            <a:ext cx="3786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Hysteresis Experiment Nr.5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58245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1025</Words>
  <Application>Microsoft Office PowerPoint</Application>
  <PresentationFormat>Breitbild</PresentationFormat>
  <Paragraphs>365</Paragraphs>
  <Slides>14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2" baseType="lpstr">
      <vt:lpstr>Arial</vt:lpstr>
      <vt:lpstr>Avenir Next</vt:lpstr>
      <vt:lpstr>Avenir Next Medium</vt:lpstr>
      <vt:lpstr>Calibri</vt:lpstr>
      <vt:lpstr>Calibri Light</vt:lpstr>
      <vt:lpstr>Sabon Next LT</vt:lpstr>
      <vt:lpstr>Systemschrift Normal</vt:lpstr>
      <vt:lpstr>Office</vt:lpstr>
      <vt:lpstr>Transcriptional noise of the glp operon in P. aeruginosa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Helmholtz-Zentrum für Infektionsforschung GmbH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Vatareck, Elisabeth</dc:creator>
  <cp:lastModifiedBy>Vatareck, Elisabeth</cp:lastModifiedBy>
  <cp:revision>13</cp:revision>
  <dcterms:created xsi:type="dcterms:W3CDTF">2021-09-14T08:46:06Z</dcterms:created>
  <dcterms:modified xsi:type="dcterms:W3CDTF">2021-09-23T12:55:36Z</dcterms:modified>
</cp:coreProperties>
</file>

<file path=docProps/thumbnail.jpeg>
</file>